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THEBlackjackB"/>
      <p:regular r:id="rId28"/>
    </p:embeddedFont>
    <p:embeddedFont>
      <p:font typeface="THELuxGoEB"/>
      <p:regular r:id="rId29"/>
    </p:embeddedFont>
    <p:embeddedFont>
      <p:font typeface="THELuxGoR"/>
      <p:regular r:id="rId30"/>
    </p:embeddedFont>
    <p:embeddedFont>
      <p:font typeface="Gmarket Sans Bold"/>
      <p:bold r:id="rId31"/>
    </p:embeddedFont>
    <p:embeddedFont>
      <p:font typeface="Gmarket Sans Medium"/>
      <p:regular r:id="rId32"/>
    </p:embeddedFont>
    <p:embeddedFont>
      <p:font typeface="210 Saengwhalbanjang Regular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1.fntdata" Type="http://schemas.openxmlformats.org/officeDocument/2006/relationships/font"/><Relationship Id="rId29" Target="fonts/font2.fntdata" Type="http://schemas.openxmlformats.org/officeDocument/2006/relationships/font"/><Relationship Id="rId3" Target="viewProps.xml" Type="http://schemas.openxmlformats.org/officeDocument/2006/relationships/viewProps"/><Relationship Id="rId30" Target="fonts/font3.fntdata" Type="http://schemas.openxmlformats.org/officeDocument/2006/relationships/font"/><Relationship Id="rId31" Target="fonts/font4.fntdata" Type="http://schemas.openxmlformats.org/officeDocument/2006/relationships/font"/><Relationship Id="rId32" Target="fonts/font5.fntdata" Type="http://schemas.openxmlformats.org/officeDocument/2006/relationships/font"/><Relationship Id="rId33" Target="fonts/font6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png" Type="http://schemas.openxmlformats.org/officeDocument/2006/relationships/image"/><Relationship Id="rId12" Target="../media/image31.png" Type="http://schemas.openxmlformats.org/officeDocument/2006/relationships/image"/><Relationship Id="rId13" Target="../media/image32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27.pn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28.png" Type="http://schemas.openxmlformats.org/officeDocument/2006/relationships/image"/><Relationship Id="rId12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3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28.png" Type="http://schemas.openxmlformats.org/officeDocument/2006/relationships/image"/><Relationship Id="rId12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3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28.png" Type="http://schemas.openxmlformats.org/officeDocument/2006/relationships/image"/><Relationship Id="rId12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3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3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7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2C4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 rot="0"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30200" y="5943600"/>
            <a:ext cx="18948400" cy="4787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0900" y="4254500"/>
            <a:ext cx="9093200" cy="40894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759700" y="7518400"/>
            <a:ext cx="9690100" cy="189230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4965700" y="469900"/>
            <a:ext cx="5130800" cy="26035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14700" b="true" i="false" u="none" strike="noStrike" spc="-800">
                <a:solidFill>
                  <a:srgbClr val="FFFFFF"/>
                </a:solidFill>
                <a:ea typeface="THEBlackjackB"/>
              </a:rPr>
              <a:t>수요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6311900"/>
            <a:ext cx="8178800" cy="7239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주의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말씀은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내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발에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등이요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내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길에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빛이니이다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47700" y="8559800"/>
            <a:ext cx="1409700" cy="609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3400" b="false" i="false" u="none" strike="noStrike">
                <a:solidFill>
                  <a:srgbClr val="594A41"/>
                </a:solidFill>
                <a:ea typeface="THELuxGoEB"/>
              </a:rPr>
              <a:t>주최ㅣ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90700" y="8559800"/>
            <a:ext cx="5473700" cy="6223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3400" b="false" i="false" u="none" strike="noStrike">
                <a:solidFill>
                  <a:srgbClr val="594A41"/>
                </a:solidFill>
                <a:ea typeface="THELuxGoR"/>
              </a:rPr>
              <a:t>한신교회</a:t>
            </a:r>
            <a:r>
              <a:rPr lang="en-US" sz="3400" b="false" i="false" u="none" strike="noStrike">
                <a:solidFill>
                  <a:srgbClr val="594A41"/>
                </a:solidFill>
                <a:latin typeface="THELuxGoR"/>
              </a:rPr>
              <a:t> </a:t>
            </a:r>
            <a:r>
              <a:rPr lang="ko-KR" sz="3400" b="false" i="false" u="none" strike="noStrike">
                <a:solidFill>
                  <a:srgbClr val="594A41"/>
                </a:solidFill>
                <a:ea typeface="THELuxGoR"/>
              </a:rPr>
              <a:t>전도훈련국</a:t>
            </a:r>
            <a:r>
              <a:rPr lang="en-US" sz="3400" b="false" i="false" u="none" strike="noStrike">
                <a:solidFill>
                  <a:srgbClr val="594A41"/>
                </a:solidFill>
                <a:latin typeface="THELuxGoR"/>
              </a:rPr>
              <a:t> </a:t>
            </a:r>
            <a:r>
              <a:rPr lang="ko-KR" sz="3400" b="false" i="false" u="none" strike="noStrike">
                <a:solidFill>
                  <a:srgbClr val="594A41"/>
                </a:solidFill>
                <a:ea typeface="THELuxGoR"/>
              </a:rPr>
              <a:t>시니어팀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4025900" y="3784600"/>
            <a:ext cx="152400" cy="152400"/>
          </a:xfrm>
          <a:prstGeom prst="rect">
            <a:avLst/>
          </a:prstGeom>
        </p:spPr>
      </p:pic>
      <p:sp>
        <p:nvSpPr>
          <p:cNvPr name="TextBox 31" id="31"/>
          <p:cNvSpPr txBox="true"/>
          <p:nvPr/>
        </p:nvSpPr>
        <p:spPr>
          <a:xfrm rot="0">
            <a:off x="4241800" y="1866900"/>
            <a:ext cx="7581900" cy="41910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23600" b="true" i="false" u="none" strike="noStrike" spc="-1300">
                <a:solidFill>
                  <a:srgbClr val="6F5648"/>
                </a:solidFill>
                <a:ea typeface="THEBlackjackB"/>
              </a:rPr>
              <a:t>하가다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782300" y="3746500"/>
            <a:ext cx="5130800" cy="2133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12000" b="true" i="false" u="none" strike="noStrike" spc="-600">
                <a:solidFill>
                  <a:srgbClr val="FFF8C5"/>
                </a:solidFill>
                <a:ea typeface="THEBlackjackB"/>
              </a:rPr>
              <a:t>말씀암송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445500" y="8115300"/>
            <a:ext cx="8445500" cy="863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4800" b="false" i="false" u="none" strike="noStrike">
                <a:solidFill>
                  <a:srgbClr val="594A41"/>
                </a:solidFill>
                <a:ea typeface="Gmarket Sans Bold"/>
              </a:rPr>
              <a:t>매주</a:t>
            </a:r>
            <a:r>
              <a:rPr lang="en-US" sz="4800" b="false" i="false" u="none" strike="noStrike">
                <a:solidFill>
                  <a:srgbClr val="594A41"/>
                </a:solidFill>
                <a:latin typeface="Gmarket Sans Bold"/>
              </a:rPr>
              <a:t> </a:t>
            </a:r>
            <a:r>
              <a:rPr lang="ko-KR" sz="4800" b="false" i="false" u="none" strike="noStrike">
                <a:solidFill>
                  <a:srgbClr val="594A41"/>
                </a:solidFill>
                <a:ea typeface="Gmarket Sans Bold"/>
              </a:rPr>
              <a:t>수요일</a:t>
            </a:r>
            <a:r>
              <a:rPr lang="en-US" sz="4800" b="false" i="false" u="none" strike="noStrike">
                <a:solidFill>
                  <a:srgbClr val="594A41"/>
                </a:solidFill>
                <a:latin typeface="Gmarket Sans Bold"/>
              </a:rPr>
              <a:t> </a:t>
            </a:r>
            <a:r>
              <a:rPr lang="ko-KR" sz="4800" b="false" i="false" u="none" strike="noStrike">
                <a:solidFill>
                  <a:srgbClr val="594A41"/>
                </a:solidFill>
                <a:ea typeface="Gmarket Sans Bold"/>
              </a:rPr>
              <a:t>오후</a:t>
            </a:r>
            <a:r>
              <a:rPr lang="en-US" sz="4800" b="false" i="false" u="none" strike="noStrike">
                <a:solidFill>
                  <a:srgbClr val="594A41"/>
                </a:solidFill>
                <a:latin typeface="Gmarket Sans Bold"/>
              </a:rPr>
              <a:t> 12</a:t>
            </a:r>
            <a:r>
              <a:rPr lang="ko-KR" sz="4800" b="false" i="false" u="none" strike="noStrike">
                <a:solidFill>
                  <a:srgbClr val="594A41"/>
                </a:solidFill>
                <a:ea typeface="Gmarket Sans Bold"/>
              </a:rPr>
              <a:t>시</a:t>
            </a:r>
            <a:r>
              <a:rPr lang="en-US" sz="4800" b="false" i="false" u="none" strike="noStrike">
                <a:solidFill>
                  <a:srgbClr val="594A41"/>
                </a:solidFill>
                <a:latin typeface="Gmarket Sans Bold"/>
              </a:rPr>
              <a:t>45</a:t>
            </a:r>
            <a:r>
              <a:rPr lang="ko-KR" sz="4800" b="false" i="false" u="none" strike="noStrike">
                <a:solidFill>
                  <a:srgbClr val="594A41"/>
                </a:solidFill>
                <a:ea typeface="Gmarket Sans Bold"/>
              </a:rPr>
              <a:t>분</a:t>
            </a:r>
            <a:r>
              <a:rPr lang="en-US" sz="4800" b="false" i="false" u="none" strike="noStrike">
                <a:solidFill>
                  <a:srgbClr val="594A41"/>
                </a:solidFill>
                <a:latin typeface="Gmarket Sans Bold"/>
              </a:rPr>
              <a:t>~1</a:t>
            </a:r>
            <a:r>
              <a:rPr lang="ko-KR" sz="4800" b="false" i="false" u="none" strike="noStrike">
                <a:solidFill>
                  <a:srgbClr val="594A41"/>
                </a:solidFill>
                <a:ea typeface="Gmarket Sans Bold"/>
              </a:rPr>
              <a:t>시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47879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584700" y="2006600"/>
            <a:ext cx="1828800" cy="3048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2446000" y="2006600"/>
            <a:ext cx="1828800" cy="304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727200" y="8801100"/>
            <a:ext cx="12128500" cy="127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5613400" y="4406900"/>
            <a:ext cx="7531100" cy="7861300"/>
          </a:xfrm>
          <a:prstGeom prst="rect">
            <a:avLst/>
          </a:prstGeom>
        </p:spPr>
      </p:pic>
      <p:sp>
        <p:nvSpPr>
          <p:cNvPr name="TextBox 16" id="16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032500" y="18288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말씀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암송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사전준비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492500" y="2463800"/>
            <a:ext cx="11760200" cy="2133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ko-KR" sz="12000" b="false" i="false" u="none" strike="noStrike" spc="-800">
                <a:solidFill>
                  <a:srgbClr val="FD7A55"/>
                </a:solidFill>
                <a:ea typeface="210 Saengwhalbanjang Regular"/>
              </a:rPr>
              <a:t>준비</a:t>
            </a:r>
            <a:r>
              <a:rPr lang="en-US" sz="12000" b="false" i="false" u="none" strike="noStrike" spc="-800">
                <a:solidFill>
                  <a:srgbClr val="E3422C"/>
                </a:solidFill>
                <a:latin typeface="210 Saengwhalbanjang Regular"/>
              </a:rPr>
              <a:t> </a:t>
            </a:r>
            <a:r>
              <a:rPr lang="ko-KR" sz="12000" b="false" i="false" u="none" strike="noStrike" spc="-800">
                <a:solidFill>
                  <a:srgbClr val="010274"/>
                </a:solidFill>
                <a:ea typeface="210 Saengwhalbanjang Regular"/>
              </a:rPr>
              <a:t>운동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6629400" y="4927600"/>
            <a:ext cx="5003800" cy="4622800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grpSp>
        <p:nvGrpSpPr>
          <p:cNvPr name="Group 14" id="1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5" id="15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5803900" y="13970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말씀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암송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사전준비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416300" y="1930400"/>
            <a:ext cx="11760200" cy="2324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 indent="-342900" marL="342900">
              <a:lnSpc>
                <a:spcPct val="88810"/>
              </a:lnSpc>
              <a:buAutoNum type="arabicPeriod" startAt="1"/>
            </a:pPr>
            <a:r>
              <a:rPr lang="ko-KR" sz="12000" b="false" i="false" u="none" strike="noStrike" spc="-800">
                <a:solidFill>
                  <a:srgbClr val="FD7A55"/>
                </a:solidFill>
                <a:ea typeface="210 Saengwhalbanjang Regular"/>
              </a:rPr>
              <a:t>도리도리</a:t>
            </a:r>
            <a:r>
              <a:rPr lang="en-US" sz="12000" b="false" i="false" u="none" strike="noStrike" spc="-800">
                <a:solidFill>
                  <a:srgbClr val="FD7A55"/>
                </a:solidFill>
                <a:latin typeface="210 Saengwhalbanjang Regular"/>
              </a:rPr>
              <a:t> </a:t>
            </a:r>
            <a:r>
              <a:rPr lang="ko-KR" sz="12000" b="false" i="false" u="none" strike="noStrike" spc="-800">
                <a:solidFill>
                  <a:srgbClr val="FD7A55"/>
                </a:solidFill>
                <a:ea typeface="210 Saengwhalbanjang Regular"/>
              </a:rPr>
              <a:t>운동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3860800" y="3949700"/>
            <a:ext cx="10274300" cy="5626100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grpSp>
        <p:nvGrpSpPr>
          <p:cNvPr name="Group 14" id="1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5" id="15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5803900" y="13970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말씀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암송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사전준비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263900" y="2032000"/>
            <a:ext cx="11760200" cy="2133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en-US" sz="12000" b="false" i="false" u="none" strike="noStrike">
                <a:solidFill>
                  <a:srgbClr val="FD7A55"/>
                </a:solidFill>
                <a:latin typeface="210 Saengwhalbanjang Regular"/>
              </a:rPr>
              <a:t>2. </a:t>
            </a:r>
            <a:r>
              <a:rPr lang="ko-KR" sz="12000" b="false" i="false" u="none" strike="noStrike">
                <a:solidFill>
                  <a:srgbClr val="FD7A55"/>
                </a:solidFill>
                <a:ea typeface="210 Saengwhalbanjang Regular"/>
              </a:rPr>
              <a:t>박수치기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6781800" y="5143500"/>
            <a:ext cx="4711700" cy="4305300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grpSp>
        <p:nvGrpSpPr>
          <p:cNvPr name="Group 14" id="1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5" id="15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5803900" y="13970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Remind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263900" y="2032000"/>
            <a:ext cx="11760200" cy="2133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ko-KR" sz="12000" b="false" i="false" u="none" strike="noStrike">
                <a:solidFill>
                  <a:srgbClr val="FD7A55"/>
                </a:solidFill>
                <a:ea typeface="210 Saengwhalbanjang Regular"/>
              </a:rPr>
              <a:t>지난주</a:t>
            </a:r>
            <a:r>
              <a:rPr lang="en-US" sz="12000" b="false" i="false" u="none" strike="noStrike">
                <a:solidFill>
                  <a:srgbClr val="FD7A55"/>
                </a:solidFill>
                <a:latin typeface="210 Saengwhalbanjang Regular"/>
              </a:rPr>
              <a:t> </a:t>
            </a:r>
            <a:r>
              <a:rPr lang="ko-KR" sz="12000" b="false" i="false" u="none" strike="noStrike">
                <a:solidFill>
                  <a:srgbClr val="FD7A55"/>
                </a:solidFill>
                <a:ea typeface="210 Saengwhalbanjang Regular"/>
              </a:rPr>
              <a:t>암송말씀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4732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Remind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지난주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암송말씀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88000" y="78867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6 : 9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59100" y="2819400"/>
            <a:ext cx="12446000" cy="4394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이것이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족보니라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노아는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의인이요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당대에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완전한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자라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그는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하나님과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동행하였으며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2400300" y="469900"/>
            <a:ext cx="12496800" cy="30607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2044700" y="2247900"/>
            <a:ext cx="14541500" cy="6451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8810"/>
              </a:lnSpc>
            </a:pP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1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그와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함께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방주에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있던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들짐승과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가축을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기억하사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바람으로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땅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위에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불게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물이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줄어들었고</a:t>
            </a:r>
          </a:p>
          <a:p>
            <a:pPr algn="l" lvl="0">
              <a:lnSpc>
                <a:spcPct val="88810"/>
              </a:lnSpc>
            </a:pP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/>
            </a:r>
          </a:p>
          <a:p>
            <a:pPr algn="l" lvl="0">
              <a:lnSpc>
                <a:spcPct val="88810"/>
              </a:lnSpc>
            </a:pP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2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깊음의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샘과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하늘의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창이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닫히고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하늘에서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비가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그치매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2400300" y="469900"/>
            <a:ext cx="12496800" cy="30607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2044700" y="2692400"/>
            <a:ext cx="14541500" cy="5562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8810"/>
              </a:lnSpc>
            </a:pP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3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물이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땅에서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물러가고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점점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줄어들어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백오십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일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후에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줄어들고</a:t>
            </a:r>
          </a:p>
          <a:p>
            <a:pPr algn="l" lvl="0">
              <a:lnSpc>
                <a:spcPct val="88810"/>
              </a:lnSpc>
            </a:pP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4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일곱째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달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곧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그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달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십칠일에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방주가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아라랏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산에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머물렀으며</a:t>
            </a:r>
          </a:p>
          <a:p>
            <a:pPr algn="l" lvl="0">
              <a:lnSpc>
                <a:spcPct val="88810"/>
              </a:lnSpc>
            </a:pP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5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물이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점점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줄어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열째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달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곧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그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달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초하루에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산들의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봉우리가</a:t>
            </a:r>
            <a:r>
              <a:rPr lang="en-US" sz="6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500" b="false" i="false" u="none" strike="noStrike">
                <a:solidFill>
                  <a:srgbClr val="2E3D86"/>
                </a:solidFill>
                <a:ea typeface="210 Saengwhalbanjang Regular"/>
              </a:rPr>
              <a:t>보였더라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4732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>
                <a:solidFill>
                  <a:srgbClr val="010274"/>
                </a:solidFill>
                <a:ea typeface="Gmarket Sans Medium"/>
              </a:rPr>
              <a:t>이주의</a:t>
            </a:r>
            <a:r>
              <a:rPr lang="en-US" sz="4500" b="false" i="false" u="none" strike="noStrike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false" i="false" u="none" strike="noStrike">
                <a:solidFill>
                  <a:srgbClr val="010274"/>
                </a:solidFill>
                <a:ea typeface="Gmarket Sans Medium"/>
              </a:rPr>
              <a:t>암송말씀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959100" y="2311400"/>
            <a:ext cx="12446000" cy="541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그와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함께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방주에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있던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들짐승과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가축을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기억하사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바람으로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땅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위에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불게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물이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줄어들었고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588000" y="78867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8 : 1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409700"/>
            <a:ext cx="6680200" cy="914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 indent="-342900" marL="342900">
              <a:lnSpc>
                <a:spcPct val="99600"/>
              </a:lnSpc>
              <a:buAutoNum type="arabicPeriod" startAt="1"/>
            </a:pPr>
            <a:r>
              <a:rPr lang="ko-KR" sz="4500" b="false" i="false" u="none" strike="noStrike">
                <a:solidFill>
                  <a:srgbClr val="010274"/>
                </a:solidFill>
                <a:ea typeface="Gmarket Sans Medium"/>
              </a:rPr>
              <a:t>작은소리로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88000" y="78867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8 :1 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59100" y="2311400"/>
            <a:ext cx="12446000" cy="541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그와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함께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방주에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있던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들짐승과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가축을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기억하사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바람으로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땅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위에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불게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물이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줄어들었고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4732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4500" b="false" i="false" u="none" strike="noStrike">
                <a:solidFill>
                  <a:srgbClr val="010274"/>
                </a:solidFill>
                <a:latin typeface="Gmarket Sans Medium"/>
              </a:rPr>
              <a:t>2. </a:t>
            </a:r>
            <a:r>
              <a:rPr lang="ko-KR" sz="4500" b="false" i="false" u="none" strike="noStrike">
                <a:solidFill>
                  <a:srgbClr val="010274"/>
                </a:solidFill>
                <a:ea typeface="Gmarket Sans Medium"/>
              </a:rPr>
              <a:t>큰</a:t>
            </a:r>
            <a:r>
              <a:rPr lang="en-US" sz="4500" b="false" i="false" u="none" strike="noStrike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false" i="false" u="none" strike="noStrike">
                <a:solidFill>
                  <a:srgbClr val="010274"/>
                </a:solidFill>
                <a:ea typeface="Gmarket Sans Medium"/>
              </a:rPr>
              <a:t>목소리로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88000" y="78867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8 : 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59100" y="2311400"/>
            <a:ext cx="12446000" cy="541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그와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함께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방주에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있던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들짐승과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가축을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기억하사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바람으로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땅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위에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불게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물이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줄어들었고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4732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3.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빈칸채워가며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88000" y="78867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8 : 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59100" y="2311400"/>
            <a:ext cx="12446000" cy="541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그와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함께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방주에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있던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들짐승과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가축을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기억하사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바람으로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땅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위에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불게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물이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줄어들었고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4732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3.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빈칸채워가며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88000" y="78867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8 : 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59100" y="2311400"/>
            <a:ext cx="12446000" cy="541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____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그와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함께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방주에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있던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들짐승과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가축을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기억하사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바람으로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땅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위에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불게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물이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줄어들었고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4732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3.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빈칸채워가며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88000" y="78867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8 : 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59100" y="2311400"/>
            <a:ext cx="12446000" cy="541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____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그와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함께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있던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들짐승과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기억하사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바람으로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땅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위에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불게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물이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줄어들었고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4732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3.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빈칸채워가며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88000" y="78867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8 : 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59100" y="2311400"/>
            <a:ext cx="12446000" cy="541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____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그와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함께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있던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기억하사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으로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땅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위에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불게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물이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줄어들었고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4732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3.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빈칸채워가며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88000" y="78867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8 : 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59100" y="2311400"/>
            <a:ext cx="12446000" cy="541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____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그와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함께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있던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기억하사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으로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땅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위에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불게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 </a:t>
            </a:r>
          </a:p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줄어들었고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4732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3.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빈칸채워가며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88000" y="78867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8 : 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59100" y="2311400"/>
            <a:ext cx="12446000" cy="541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____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그와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함께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있던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사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으로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땅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위에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불게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___ </a:t>
            </a:r>
          </a:p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줄어들었고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4732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4500" b="false" i="false" u="none" strike="noStrike">
                <a:solidFill>
                  <a:srgbClr val="010274"/>
                </a:solidFill>
                <a:latin typeface="Gmarket Sans Medium"/>
              </a:rPr>
              <a:t>4. </a:t>
            </a:r>
            <a:r>
              <a:rPr lang="ko-KR" sz="4500" b="false" i="false" u="none" strike="noStrike">
                <a:solidFill>
                  <a:srgbClr val="010274"/>
                </a:solidFill>
                <a:ea typeface="Gmarket Sans Medium"/>
              </a:rPr>
              <a:t>작은</a:t>
            </a:r>
            <a:r>
              <a:rPr lang="en-US" sz="4500" b="false" i="false" u="none" strike="noStrike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false" i="false" u="none" strike="noStrike">
                <a:solidFill>
                  <a:srgbClr val="010274"/>
                </a:solidFill>
                <a:ea typeface="Gmarket Sans Medium"/>
              </a:rPr>
              <a:t>소리로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88000" y="78867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8 : 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59100" y="2311400"/>
            <a:ext cx="12446000" cy="541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그와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함께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방주에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있던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들짐승과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가축을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기억하사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바람으로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땅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위에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불게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물이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줄어들었고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4732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4500" b="false" i="false" u="none" strike="noStrike">
                <a:solidFill>
                  <a:srgbClr val="010274"/>
                </a:solidFill>
                <a:latin typeface="Gmarket Sans Medium"/>
              </a:rPr>
              <a:t>5. </a:t>
            </a:r>
            <a:r>
              <a:rPr lang="ko-KR" sz="4500" b="false" i="false" u="none" strike="noStrike">
                <a:solidFill>
                  <a:srgbClr val="010274"/>
                </a:solidFill>
                <a:ea typeface="Gmarket Sans Medium"/>
              </a:rPr>
              <a:t>암송하며</a:t>
            </a:r>
            <a:r>
              <a:rPr lang="en-US" sz="4500" b="false" i="false" u="none" strike="noStrike">
                <a:solidFill>
                  <a:srgbClr val="010274"/>
                </a:solidFill>
                <a:latin typeface="Gmarket Sans Medium"/>
              </a:rPr>
              <a:t>(</a:t>
            </a:r>
            <a:r>
              <a:rPr lang="ko-KR" sz="4500" b="false" i="false" u="none" strike="noStrike">
                <a:solidFill>
                  <a:srgbClr val="010274"/>
                </a:solidFill>
                <a:ea typeface="Gmarket Sans Medium"/>
              </a:rPr>
              <a:t>눈을감고</a:t>
            </a:r>
            <a:r>
              <a:rPr lang="en-US" sz="4500" b="false" i="false" u="none" strike="noStrike">
                <a:solidFill>
                  <a:srgbClr val="010274"/>
                </a:solidFill>
                <a:latin typeface="Gmarket Sans Medium"/>
              </a:rPr>
              <a:t>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88000" y="78867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8 : 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59100" y="2311400"/>
            <a:ext cx="12446000" cy="541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그와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함께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방주에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있던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들짐승과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가축을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기억하사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바람으로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땅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위에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불게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물이</a:t>
            </a:r>
            <a:r>
              <a:rPr lang="en-US" sz="7500" b="false" i="false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algn="ctr" lvl="0">
              <a:lnSpc>
                <a:spcPct val="88810"/>
              </a:lnSpc>
            </a:pPr>
            <a:r>
              <a:rPr lang="ko-KR" sz="7500" b="false" i="false" u="none" strike="noStrike">
                <a:solidFill>
                  <a:srgbClr val="2E3D86"/>
                </a:solidFill>
                <a:ea typeface="210 Saengwhalbanjang Regular"/>
              </a:rPr>
              <a:t>줄어들었고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282700" y="622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grpSp>
        <p:nvGrpSpPr>
          <p:cNvPr name="Group 13" id="1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4" id="14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sp>
        <p:nvSpPr>
          <p:cNvPr name="TextBox 16" id="16"/>
          <p:cNvSpPr txBox="true"/>
          <p:nvPr/>
        </p:nvSpPr>
        <p:spPr>
          <a:xfrm rot="0">
            <a:off x="5803900" y="13970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축복의</a:t>
            </a:r>
            <a:r>
              <a:rPr lang="en-US" sz="4500" b="false" i="false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시간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263900" y="2032000"/>
            <a:ext cx="11760200" cy="2133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ko-KR" sz="12000" b="false" i="false" u="none" strike="noStrike">
                <a:solidFill>
                  <a:srgbClr val="FD7A55"/>
                </a:solidFill>
                <a:ea typeface="210 Saengwhalbanjang Regular"/>
              </a:rPr>
              <a:t>함께</a:t>
            </a:r>
            <a:r>
              <a:rPr lang="en-US" sz="12000" b="false" i="false" u="none" strike="noStrike">
                <a:solidFill>
                  <a:srgbClr val="FD7A55"/>
                </a:solidFill>
                <a:latin typeface="210 Saengwhalbanjang Regular"/>
              </a:rPr>
              <a:t> </a:t>
            </a:r>
            <a:r>
              <a:rPr lang="ko-KR" sz="12000" b="false" i="false" u="none" strike="noStrike">
                <a:solidFill>
                  <a:srgbClr val="FD7A55"/>
                </a:solidFill>
                <a:ea typeface="210 Saengwhalbanjang Regular"/>
              </a:rPr>
              <a:t>축복하기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946400" y="4711700"/>
            <a:ext cx="13538200" cy="41910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 indent="-342900" marL="342900">
              <a:lnSpc>
                <a:spcPct val="99600"/>
              </a:lnSpc>
              <a:buAutoNum type="arabicPeriod" startAt="1"/>
            </a:pP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노아처럼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어떤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상황에도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하나님을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신뢰하는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삶이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되시길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축복합니다</a:t>
            </a:r>
          </a:p>
          <a:p>
            <a:pPr algn="l" lvl="1">
              <a:lnSpc>
                <a:spcPct val="99600"/>
              </a:lnSpc>
            </a:pP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/>
            </a:r>
          </a:p>
          <a:p>
            <a:pPr algn="l" lvl="0">
              <a:lnSpc>
                <a:spcPct val="99600"/>
              </a:lnSpc>
            </a:pP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2.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하나님을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잊지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않고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예배로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살아가는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은혜가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늘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 </a:t>
            </a:r>
          </a:p>
          <a:p>
            <a:pPr algn="l" lvl="0">
              <a:lnSpc>
                <a:spcPct val="99600"/>
              </a:lnSpc>
            </a:pP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     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함께하시길</a:t>
            </a:r>
            <a:r>
              <a:rPr lang="en-US" sz="5000" b="false" i="false" u="none" strike="noStrike" spc="-6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5000" b="false" i="false" u="none" strike="noStrike" spc="-600">
                <a:solidFill>
                  <a:srgbClr val="010274"/>
                </a:solidFill>
                <a:ea typeface="Gmarket Sans Medium"/>
              </a:rPr>
              <a:t>바랍니다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  <a:effectLst>
            <a:outerShdw dir="1200000" dist="281166" blurRad="415803">
              <a:srgbClr val="000000">
                <a:alpha val="20000"/>
              </a:srgbClr>
            </a:outerShdw>
          </a:effectLst>
        </p:spPr>
      </p:pic>
      <p:grpSp>
        <p:nvGrpSpPr>
          <p:cNvPr name="Group 4" id="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dir="12000000" dist="57818" blurRad="38584">
              <a:srgbClr val="000000">
                <a:alpha val="25000"/>
              </a:srgbClr>
            </a:outerShdw>
          </a:effectLst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  <a:effectLst>
            <a:outerShdw dir="1200000" dist="143031" blurRad="215206">
              <a:srgbClr val="000000">
                <a:alpha val="1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4109700" y="8483600"/>
            <a:ext cx="2273300" cy="685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false" i="false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algn="ctr" lvl="0">
              <a:lnSpc>
                <a:spcPct val="124499"/>
              </a:lnSpc>
            </a:pPr>
            <a:r>
              <a:rPr lang="ko-KR" sz="1900" b="false" i="false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5803900" y="1219200"/>
            <a:ext cx="66802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4500" b="false" i="false" u="none" strike="noStrike" spc="-500">
                <a:solidFill>
                  <a:srgbClr val="010274"/>
                </a:solidFill>
                <a:ea typeface="Gmarket Sans Medium"/>
              </a:rPr>
              <a:t>공동기도문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048000" y="2425700"/>
            <a:ext cx="12192000" cy="5740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8810"/>
              </a:lnSpc>
            </a:pP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사랑의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하나님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,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끝없이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내리던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비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속에서도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노아와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그의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가족을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기억하셨던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주님을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믿습니다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.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우리의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삶에도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힘겹고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고단한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날들이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있지만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,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그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속에서도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우리를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잊지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않으시고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돌보시는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하나님의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신실하심을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의지합니다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.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감사를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잃지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않고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,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날마다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예배의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자리에서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하나님을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바라보는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가정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되게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하옵소서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.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주께서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주신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약속을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굳게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붙들고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살아가며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,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그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걸음마다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주님의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은혜와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평강이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넘치게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하여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주시옵소서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.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것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감사드리며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,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이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말씀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변함없는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사랑과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평안으로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함께하시는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우리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주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예수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그리스도의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이름으로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간절히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기도드립니다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. </a:t>
            </a:r>
            <a:r>
              <a:rPr lang="ko-KR" sz="4100" b="false" i="false" u="none" strike="noStrike">
                <a:solidFill>
                  <a:srgbClr val="2E3D86"/>
                </a:solidFill>
                <a:ea typeface="210 Saengwhalbanjang Regular"/>
              </a:rPr>
              <a:t>아멘</a:t>
            </a:r>
            <a:r>
              <a:rPr lang="en-US" sz="4100" b="false" i="false" u="none" strike="noStrike">
                <a:solidFill>
                  <a:srgbClr val="2E3D86"/>
                </a:solidFill>
                <a:latin typeface="210 Saengwhalbanjang Regular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2C4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 rot="0"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30200" y="5943600"/>
            <a:ext cx="18948400" cy="4787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0900" y="4254500"/>
            <a:ext cx="9093200" cy="40894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759700" y="7518400"/>
            <a:ext cx="9690100" cy="189230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4965700" y="469900"/>
            <a:ext cx="5130800" cy="26035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14700" b="true" i="false" u="none" strike="noStrike" spc="-800">
                <a:solidFill>
                  <a:srgbClr val="FFFFFF"/>
                </a:solidFill>
                <a:ea typeface="THEBlackjackB"/>
              </a:rPr>
              <a:t>수요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6311900"/>
            <a:ext cx="8178800" cy="7239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주의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말씀은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내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발에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등이요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내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길에</a:t>
            </a:r>
            <a:r>
              <a:rPr lang="en-US" sz="4000" b="false" i="false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false" i="false" u="none" strike="noStrike" spc="-300">
                <a:solidFill>
                  <a:srgbClr val="A59783"/>
                </a:solidFill>
                <a:ea typeface="THEBlackjackB"/>
              </a:rPr>
              <a:t>빛이니이다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47700" y="8559800"/>
            <a:ext cx="1409700" cy="609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3400" b="false" i="false" u="none" strike="noStrike">
                <a:solidFill>
                  <a:srgbClr val="594A41"/>
                </a:solidFill>
                <a:ea typeface="THELuxGoEB"/>
              </a:rPr>
              <a:t>주최ㅣ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90700" y="8559800"/>
            <a:ext cx="5473700" cy="6223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3400" b="false" i="false" u="none" strike="noStrike">
                <a:solidFill>
                  <a:srgbClr val="594A41"/>
                </a:solidFill>
                <a:ea typeface="THELuxGoR"/>
              </a:rPr>
              <a:t>한신교회</a:t>
            </a:r>
            <a:r>
              <a:rPr lang="en-US" sz="3400" b="false" i="false" u="none" strike="noStrike">
                <a:solidFill>
                  <a:srgbClr val="594A41"/>
                </a:solidFill>
                <a:latin typeface="THELuxGoR"/>
              </a:rPr>
              <a:t> </a:t>
            </a:r>
            <a:r>
              <a:rPr lang="ko-KR" sz="3400" b="false" i="false" u="none" strike="noStrike">
                <a:solidFill>
                  <a:srgbClr val="594A41"/>
                </a:solidFill>
                <a:ea typeface="THELuxGoR"/>
              </a:rPr>
              <a:t>전도훈련국</a:t>
            </a:r>
            <a:r>
              <a:rPr lang="en-US" sz="3400" b="false" i="false" u="none" strike="noStrike">
                <a:solidFill>
                  <a:srgbClr val="594A41"/>
                </a:solidFill>
                <a:latin typeface="THELuxGoR"/>
              </a:rPr>
              <a:t> </a:t>
            </a:r>
            <a:r>
              <a:rPr lang="ko-KR" sz="3400" b="false" i="false" u="none" strike="noStrike">
                <a:solidFill>
                  <a:srgbClr val="594A41"/>
                </a:solidFill>
                <a:ea typeface="THELuxGoR"/>
              </a:rPr>
              <a:t>시니어팀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4025900" y="3784600"/>
            <a:ext cx="152400" cy="152400"/>
          </a:xfrm>
          <a:prstGeom prst="rect">
            <a:avLst/>
          </a:prstGeom>
        </p:spPr>
      </p:pic>
      <p:sp>
        <p:nvSpPr>
          <p:cNvPr name="TextBox 31" id="31"/>
          <p:cNvSpPr txBox="true"/>
          <p:nvPr/>
        </p:nvSpPr>
        <p:spPr>
          <a:xfrm rot="0">
            <a:off x="4241800" y="1866900"/>
            <a:ext cx="7581900" cy="41910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23600" b="true" i="false" u="none" strike="noStrike" spc="-1300">
                <a:solidFill>
                  <a:srgbClr val="6F5648"/>
                </a:solidFill>
                <a:ea typeface="THEBlackjackB"/>
              </a:rPr>
              <a:t>하가다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782300" y="3746500"/>
            <a:ext cx="5130800" cy="2133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12000" b="true" i="false" u="none" strike="noStrike" spc="-600">
                <a:solidFill>
                  <a:srgbClr val="FFF8C5"/>
                </a:solidFill>
                <a:ea typeface="THEBlackjackB"/>
              </a:rPr>
              <a:t>말씀암송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445500" y="8115300"/>
            <a:ext cx="8445500" cy="863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83000"/>
              </a:lnSpc>
            </a:pPr>
            <a:r>
              <a:rPr lang="ko-KR" sz="4800" b="false" i="false" u="none" strike="noStrike">
                <a:solidFill>
                  <a:srgbClr val="594A41"/>
                </a:solidFill>
                <a:ea typeface="Gmarket Sans Bold"/>
              </a:rPr>
              <a:t>매주</a:t>
            </a:r>
            <a:r>
              <a:rPr lang="en-US" sz="4800" b="false" i="false" u="none" strike="noStrike">
                <a:solidFill>
                  <a:srgbClr val="594A41"/>
                </a:solidFill>
                <a:latin typeface="Gmarket Sans Bold"/>
              </a:rPr>
              <a:t> </a:t>
            </a:r>
            <a:r>
              <a:rPr lang="ko-KR" sz="4800" b="false" i="false" u="none" strike="noStrike">
                <a:solidFill>
                  <a:srgbClr val="594A41"/>
                </a:solidFill>
                <a:ea typeface="Gmarket Sans Bold"/>
              </a:rPr>
              <a:t>수요일</a:t>
            </a:r>
            <a:r>
              <a:rPr lang="en-US" sz="4800" b="false" i="false" u="none" strike="noStrike">
                <a:solidFill>
                  <a:srgbClr val="594A41"/>
                </a:solidFill>
                <a:latin typeface="Gmarket Sans Bold"/>
              </a:rPr>
              <a:t> </a:t>
            </a:r>
            <a:r>
              <a:rPr lang="ko-KR" sz="4800" b="false" i="false" u="none" strike="noStrike">
                <a:solidFill>
                  <a:srgbClr val="594A41"/>
                </a:solidFill>
                <a:ea typeface="Gmarket Sans Bold"/>
              </a:rPr>
              <a:t>오후</a:t>
            </a:r>
            <a:r>
              <a:rPr lang="en-US" sz="4800" b="false" i="false" u="none" strike="noStrike">
                <a:solidFill>
                  <a:srgbClr val="594A41"/>
                </a:solidFill>
                <a:latin typeface="Gmarket Sans Bold"/>
              </a:rPr>
              <a:t> 12</a:t>
            </a:r>
            <a:r>
              <a:rPr lang="ko-KR" sz="4800" b="false" i="false" u="none" strike="noStrike">
                <a:solidFill>
                  <a:srgbClr val="594A41"/>
                </a:solidFill>
                <a:ea typeface="Gmarket Sans Bold"/>
              </a:rPr>
              <a:t>시</a:t>
            </a:r>
            <a:r>
              <a:rPr lang="en-US" sz="4800" b="false" i="false" u="none" strike="noStrike">
                <a:solidFill>
                  <a:srgbClr val="594A41"/>
                </a:solidFill>
                <a:latin typeface="Gmarket Sans Bold"/>
              </a:rPr>
              <a:t>45</a:t>
            </a:r>
            <a:r>
              <a:rPr lang="ko-KR" sz="4800" b="false" i="false" u="none" strike="noStrike">
                <a:solidFill>
                  <a:srgbClr val="594A41"/>
                </a:solidFill>
                <a:ea typeface="Gmarket Sans Bold"/>
              </a:rPr>
              <a:t>분</a:t>
            </a:r>
            <a:r>
              <a:rPr lang="en-US" sz="4800" b="false" i="false" u="none" strike="noStrike">
                <a:solidFill>
                  <a:srgbClr val="594A41"/>
                </a:solidFill>
                <a:latin typeface="Gmarket Sans Bold"/>
              </a:rPr>
              <a:t>~1</a:t>
            </a:r>
            <a:r>
              <a:rPr lang="ko-KR" sz="4800" b="false" i="false" u="none" strike="noStrike">
                <a:solidFill>
                  <a:srgbClr val="594A41"/>
                </a:solidFill>
                <a:ea typeface="Gmarket Sans Bold"/>
              </a:rPr>
              <a:t>시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